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6" r:id="rId4"/>
    <p:sldId id="267" r:id="rId5"/>
    <p:sldId id="269" r:id="rId6"/>
    <p:sldId id="270" r:id="rId7"/>
    <p:sldId id="271" r:id="rId8"/>
    <p:sldId id="27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48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928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3D47-E32E-4122-A736-F6F16B0ADE9A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0AD9-5F09-4035-8D0D-40425353A1E6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3E0C-E793-4C75-B5DD-FE0F5460C0FA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951E-15AB-4625-89E0-6E031AE04B1E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96AB-F724-4867-AC6D-8A01A37F3711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6BF5-FAB5-4C15-A50E-15781A89D76A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F20-38C7-4B11-98D4-676C7D211BA0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59EED-5D4F-44C2-A2B7-9ABB04D4FF24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D4A4-56D4-4C80-BE39-9C0F02EDBC8C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097C-4ED2-4AB9-BB53-20D5087B25E6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4410-0ACA-4003-A7A3-5BD50DC604BF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7D8E-4F92-4DCB-9C7F-7DDC4CB7C86B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BA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7 Exploitation</a:t>
            </a:r>
            <a:r>
              <a:rPr lang="en-US" sz="4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bs-Latn-BA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  <a:r>
              <a:rPr lang="sr-Latn-BA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Dr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Slaviša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Trajković</a:t>
            </a:r>
            <a:endParaRPr lang="sr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sr-Latn-BA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Kick-off meeting/ 16 December 2016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630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"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4" name="Picture 13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Exploitation</a:t>
            </a:r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- issues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The </a:t>
            </a:r>
            <a:r>
              <a:rPr lang="en-US" sz="2800" b="1" dirty="0"/>
              <a:t>accreditation procedure of one master curriculum per WB </a:t>
            </a:r>
            <a:r>
              <a:rPr lang="en-US" sz="2800" b="1" dirty="0" smtClean="0"/>
              <a:t>HEI </a:t>
            </a:r>
            <a:r>
              <a:rPr lang="en-US" sz="2800" dirty="0"/>
              <a:t>in the field of management of natural disasters will be </a:t>
            </a:r>
            <a:r>
              <a:rPr lang="en-US" sz="2800" dirty="0" smtClean="0"/>
              <a:t>conducted</a:t>
            </a:r>
            <a:r>
              <a:rPr lang="sr-Latn-RS" sz="2800" dirty="0" smtClean="0"/>
              <a:t>.</a:t>
            </a:r>
          </a:p>
          <a:p>
            <a:pPr algn="just"/>
            <a:r>
              <a:rPr lang="en-US" sz="2800" dirty="0" smtClean="0"/>
              <a:t>In </a:t>
            </a:r>
            <a:r>
              <a:rPr lang="en-US" sz="2800" dirty="0"/>
              <a:t>the accreditation process, </a:t>
            </a:r>
            <a:r>
              <a:rPr lang="en-US" sz="2800" b="1" dirty="0"/>
              <a:t>Bologna requirements will be acknowledged</a:t>
            </a:r>
            <a:r>
              <a:rPr lang="en-US" sz="2800" dirty="0"/>
              <a:t>, as well as national, regional and international standards, procedures and recommendations.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Academic </a:t>
            </a:r>
            <a:r>
              <a:rPr lang="en-US" sz="2800" b="1" dirty="0"/>
              <a:t>and financial sustainability plans </a:t>
            </a:r>
            <a:r>
              <a:rPr lang="en-US" sz="2800" dirty="0"/>
              <a:t>will be created to support </a:t>
            </a:r>
            <a:r>
              <a:rPr lang="en-US" sz="2800" dirty="0" smtClean="0"/>
              <a:t>project. </a:t>
            </a:r>
            <a:endParaRPr lang="sr-Latn-RS" sz="2800" dirty="0" smtClean="0"/>
          </a:p>
          <a:p>
            <a:pPr algn="just"/>
            <a:r>
              <a:rPr lang="sr-Latn-RS" sz="2800" b="1" dirty="0" smtClean="0"/>
              <a:t>S</a:t>
            </a:r>
            <a:r>
              <a:rPr lang="en-US" sz="2800" b="1" dirty="0" err="1" smtClean="0"/>
              <a:t>tudent</a:t>
            </a:r>
            <a:r>
              <a:rPr lang="en-US" sz="2800" b="1" dirty="0" smtClean="0"/>
              <a:t> </a:t>
            </a:r>
            <a:r>
              <a:rPr lang="en-US" sz="2800" b="1" dirty="0"/>
              <a:t>and staff </a:t>
            </a:r>
            <a:r>
              <a:rPr lang="en-US" sz="2800" b="1" dirty="0" smtClean="0"/>
              <a:t>mobility</a:t>
            </a:r>
            <a:r>
              <a:rPr lang="en-US" sz="2800" dirty="0" smtClean="0"/>
              <a:t> </a:t>
            </a:r>
            <a:r>
              <a:rPr lang="en-US" sz="2800" dirty="0"/>
              <a:t>will be achieved.</a:t>
            </a:r>
            <a:endParaRPr lang="bs-Latn-BA" sz="2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Sustainability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The sustainability will be expressed through the following: </a:t>
            </a:r>
          </a:p>
          <a:p>
            <a:pPr marL="0" indent="0" algn="just">
              <a:buNone/>
            </a:pPr>
            <a:r>
              <a:rPr lang="en-US" sz="2400" dirty="0"/>
              <a:t>1) WB HEIs will continue to implement the developed master curricula. The </a:t>
            </a:r>
            <a:r>
              <a:rPr lang="en-US" sz="2400" dirty="0" err="1"/>
              <a:t>NatRisk</a:t>
            </a:r>
            <a:r>
              <a:rPr lang="en-US" sz="2400" dirty="0"/>
              <a:t> </a:t>
            </a:r>
            <a:r>
              <a:rPr lang="en-US" sz="2400" dirty="0" smtClean="0"/>
              <a:t>master </a:t>
            </a:r>
            <a:r>
              <a:rPr lang="en-US" sz="2400" dirty="0"/>
              <a:t>studies will be financed both by the public sources </a:t>
            </a:r>
            <a:r>
              <a:rPr lang="en-US" sz="2000" dirty="0"/>
              <a:t>(national budgets for education)</a:t>
            </a:r>
            <a:r>
              <a:rPr lang="en-US" sz="2400" dirty="0"/>
              <a:t> and private sources</a:t>
            </a:r>
            <a:r>
              <a:rPr lang="en-US" sz="2800" dirty="0"/>
              <a:t> </a:t>
            </a:r>
            <a:r>
              <a:rPr lang="en-US" sz="2000" dirty="0"/>
              <a:t>(students fees</a:t>
            </a:r>
            <a:r>
              <a:rPr lang="sr-Latn-RS" sz="2000" dirty="0"/>
              <a:t>, </a:t>
            </a:r>
            <a:r>
              <a:rPr lang="en-US" sz="2000" dirty="0"/>
              <a:t>scholarships</a:t>
            </a:r>
            <a:r>
              <a:rPr lang="sr-Latn-RS" sz="2000" dirty="0"/>
              <a:t>)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2) </a:t>
            </a:r>
            <a:r>
              <a:rPr lang="en-US" sz="2400" dirty="0"/>
              <a:t>The formed educational courses will be offered to all interested stakeholders. The participation fees paid by the interested stakeholders </a:t>
            </a:r>
            <a:r>
              <a:rPr lang="en-US" sz="2000" dirty="0"/>
              <a:t>(public services, companies, individuals) </a:t>
            </a:r>
            <a:r>
              <a:rPr lang="en-US" sz="2400" dirty="0"/>
              <a:t>will cover costs for the courses, after the </a:t>
            </a:r>
            <a:r>
              <a:rPr lang="sr-Latn-RS" sz="2400" dirty="0"/>
              <a:t>end of </a:t>
            </a:r>
            <a:r>
              <a:rPr lang="en-US" sz="2400" dirty="0"/>
              <a:t>project. </a:t>
            </a:r>
            <a:endParaRPr lang="sr-Latn-RS" sz="2400" dirty="0"/>
          </a:p>
          <a:p>
            <a:pPr marL="0" indent="0" algn="just">
              <a:buNone/>
            </a:pPr>
            <a:r>
              <a:rPr lang="en-US" sz="2800" dirty="0"/>
              <a:t>3) </a:t>
            </a:r>
            <a:r>
              <a:rPr lang="en-US" sz="2400" dirty="0"/>
              <a:t>WB HEIs will continue to maintain the formed laboratories and the new teaching environment. </a:t>
            </a:r>
            <a:r>
              <a:rPr lang="en-US" sz="2400" dirty="0" err="1"/>
              <a:t>NatRisk</a:t>
            </a:r>
            <a:r>
              <a:rPr lang="en-US" sz="2400" dirty="0"/>
              <a:t> </a:t>
            </a:r>
            <a:r>
              <a:rPr lang="en-US" sz="2400" dirty="0" smtClean="0"/>
              <a:t>HEIs </a:t>
            </a:r>
            <a:r>
              <a:rPr lang="en-US" sz="2400" dirty="0"/>
              <a:t>will use their own budgets in order to maintain the laboratories and the new teaching environment, after the project is finished.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5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7 </a:t>
            </a:r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activities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r-Latn-RS" sz="2800" dirty="0" smtClean="0"/>
          </a:p>
          <a:p>
            <a:pPr marL="0" indent="0">
              <a:buNone/>
            </a:pPr>
            <a:r>
              <a:rPr lang="en-US" sz="2800" dirty="0" smtClean="0">
                <a:latin typeface="Book Antiqua" pitchFamily="18" charset="0"/>
              </a:rPr>
              <a:t>7.1</a:t>
            </a:r>
            <a:r>
              <a:rPr lang="sr-Latn-RS" sz="2800" dirty="0">
                <a:latin typeface="Book Antiqua" pitchFamily="18" charset="0"/>
              </a:rPr>
              <a:t>.</a:t>
            </a:r>
            <a:r>
              <a:rPr lang="en-US" sz="2800" dirty="0">
                <a:latin typeface="Book Antiqua" pitchFamily="18" charset="0"/>
              </a:rPr>
              <a:t> </a:t>
            </a:r>
            <a:r>
              <a:rPr lang="sr-Latn-RS" sz="2800" dirty="0">
                <a:latin typeface="Book Antiqua" pitchFamily="18" charset="0"/>
              </a:rPr>
              <a:t>Creation of </a:t>
            </a:r>
            <a:r>
              <a:rPr lang="en-US" sz="2800" dirty="0">
                <a:latin typeface="Book Antiqua" pitchFamily="18" charset="0"/>
              </a:rPr>
              <a:t>sustainability plan</a:t>
            </a:r>
            <a:endParaRPr lang="sr-Latn-RS" sz="2800" dirty="0">
              <a:latin typeface="Book Antiqua" pitchFamily="18" charset="0"/>
            </a:endParaRPr>
          </a:p>
          <a:p>
            <a:pPr marL="0" indent="0">
              <a:buNone/>
            </a:pPr>
            <a:endParaRPr lang="en-US" sz="2800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Book Antiqua" pitchFamily="18" charset="0"/>
              </a:rPr>
              <a:t>7.2</a:t>
            </a:r>
            <a:r>
              <a:rPr lang="sr-Latn-RS" sz="2800" dirty="0">
                <a:latin typeface="Book Antiqua" pitchFamily="18" charset="0"/>
              </a:rPr>
              <a:t>.</a:t>
            </a:r>
            <a:r>
              <a:rPr lang="en-US" sz="2800" dirty="0">
                <a:latin typeface="Book Antiqua" pitchFamily="18" charset="0"/>
              </a:rPr>
              <a:t> </a:t>
            </a:r>
            <a:r>
              <a:rPr lang="sr-Latn-RS" sz="2800" dirty="0">
                <a:latin typeface="Book Antiqua" pitchFamily="18" charset="0"/>
              </a:rPr>
              <a:t>Accredation of m</a:t>
            </a:r>
            <a:r>
              <a:rPr lang="en-US" sz="2800" dirty="0">
                <a:latin typeface="Book Antiqua" pitchFamily="18" charset="0"/>
              </a:rPr>
              <a:t>aster curricula</a:t>
            </a:r>
            <a:endParaRPr lang="sr-Latn-RS" sz="2800" dirty="0">
              <a:latin typeface="Book Antiqua" pitchFamily="18" charset="0"/>
            </a:endParaRPr>
          </a:p>
          <a:p>
            <a:pPr marL="0" indent="0">
              <a:buNone/>
            </a:pPr>
            <a:endParaRPr lang="en-US" sz="2800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Book Antiqua" pitchFamily="18" charset="0"/>
              </a:rPr>
              <a:t>7.3</a:t>
            </a:r>
            <a:r>
              <a:rPr lang="sr-Latn-RS" sz="2800" dirty="0">
                <a:latin typeface="Book Antiqua" pitchFamily="18" charset="0"/>
              </a:rPr>
              <a:t>.</a:t>
            </a:r>
            <a:r>
              <a:rPr lang="en-US" sz="2800" dirty="0">
                <a:latin typeface="Book Antiqua" pitchFamily="18" charset="0"/>
              </a:rPr>
              <a:t> Student and staff mobility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54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7.1</a:t>
            </a:r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Creation of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sustainability plan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Book Antiqua" pitchFamily="18" charset="0"/>
              </a:rPr>
              <a:t>Two </a:t>
            </a:r>
            <a:r>
              <a:rPr lang="en-US" sz="2800" dirty="0">
                <a:latin typeface="Book Antiqua" pitchFamily="18" charset="0"/>
              </a:rPr>
              <a:t>sustainability plans will be created: </a:t>
            </a:r>
            <a:endParaRPr lang="sr-Latn-RS" sz="2800" dirty="0"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Book Antiqua" pitchFamily="18" charset="0"/>
              </a:rPr>
              <a:t>1) academic and 2) financial. </a:t>
            </a:r>
            <a:endParaRPr lang="sr-Latn-RS" sz="2800" dirty="0"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Book Antiqua" pitchFamily="18" charset="0"/>
              </a:rPr>
              <a:t>The procedures and recommendations for permanent improvement of innovated and developed master curricula and teacher’s permanent education will be established.</a:t>
            </a:r>
          </a:p>
          <a:p>
            <a:pPr marL="0" indent="0" algn="just">
              <a:buNone/>
            </a:pPr>
            <a:r>
              <a:rPr lang="en-US" sz="2800" dirty="0">
                <a:latin typeface="Book Antiqua" pitchFamily="18" charset="0"/>
              </a:rPr>
              <a:t>The financial sustainability of the </a:t>
            </a:r>
            <a:r>
              <a:rPr lang="en-US" sz="2800" dirty="0" err="1">
                <a:latin typeface="Book Antiqua" pitchFamily="18" charset="0"/>
              </a:rPr>
              <a:t>NatRisk</a:t>
            </a:r>
            <a:r>
              <a:rPr lang="en-US" sz="2800" dirty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project </a:t>
            </a:r>
            <a:r>
              <a:rPr lang="en-US" sz="2800" dirty="0">
                <a:latin typeface="Book Antiqua" pitchFamily="18" charset="0"/>
              </a:rPr>
              <a:t>will be achieved through the </a:t>
            </a:r>
            <a:r>
              <a:rPr lang="sr-Latn-RS" sz="2800" dirty="0" smtClean="0">
                <a:latin typeface="Book Antiqua" pitchFamily="18" charset="0"/>
              </a:rPr>
              <a:t>t</a:t>
            </a:r>
            <a:r>
              <a:rPr lang="en-US" sz="2800" dirty="0" smtClean="0">
                <a:latin typeface="Book Antiqua" pitchFamily="18" charset="0"/>
              </a:rPr>
              <a:t>he </a:t>
            </a:r>
            <a:r>
              <a:rPr lang="en-US" sz="2800" dirty="0">
                <a:latin typeface="Book Antiqua" pitchFamily="18" charset="0"/>
              </a:rPr>
              <a:t>financing of the </a:t>
            </a:r>
            <a:r>
              <a:rPr lang="en-US" sz="2800" dirty="0" err="1">
                <a:latin typeface="Book Antiqua" pitchFamily="18" charset="0"/>
              </a:rPr>
              <a:t>NatRisk</a:t>
            </a:r>
            <a:r>
              <a:rPr lang="en-US" sz="2800" dirty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master </a:t>
            </a:r>
            <a:r>
              <a:rPr lang="en-US" sz="2800" dirty="0">
                <a:latin typeface="Book Antiqua" pitchFamily="18" charset="0"/>
              </a:rPr>
              <a:t>studies </a:t>
            </a:r>
            <a:r>
              <a:rPr lang="sr-Latn-RS" sz="2800" dirty="0" smtClean="0">
                <a:latin typeface="Book Antiqua" pitchFamily="18" charset="0"/>
              </a:rPr>
              <a:t>by </a:t>
            </a:r>
            <a:r>
              <a:rPr lang="en-US" sz="2800" dirty="0" smtClean="0">
                <a:latin typeface="Book Antiqua" pitchFamily="18" charset="0"/>
              </a:rPr>
              <a:t>the </a:t>
            </a:r>
            <a:r>
              <a:rPr lang="en-US" sz="2800" dirty="0">
                <a:latin typeface="Book Antiqua" pitchFamily="18" charset="0"/>
              </a:rPr>
              <a:t>state and the students’ </a:t>
            </a:r>
            <a:r>
              <a:rPr lang="sr-Latn-RS" sz="2800" dirty="0" smtClean="0">
                <a:latin typeface="Book Antiqua" pitchFamily="18" charset="0"/>
              </a:rPr>
              <a:t>and </a:t>
            </a:r>
            <a:r>
              <a:rPr lang="en-US" sz="2800" dirty="0">
                <a:latin typeface="Book Antiqua" pitchFamily="18" charset="0"/>
              </a:rPr>
              <a:t>interested stakeholders’ participation.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851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7.2</a:t>
            </a:r>
            <a:r>
              <a:rPr lang="sr-Latn-R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Master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curricula accredited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r-Latn-RS" sz="2800" dirty="0" smtClean="0"/>
          </a:p>
          <a:p>
            <a:pPr marL="0" indent="0" algn="just">
              <a:buNone/>
            </a:pPr>
            <a:r>
              <a:rPr lang="fr-BE" sz="2800" dirty="0"/>
              <a:t>New master curricula in the </a:t>
            </a:r>
            <a:r>
              <a:rPr lang="en-US" sz="2800" dirty="0"/>
              <a:t>field</a:t>
            </a:r>
            <a:r>
              <a:rPr lang="fr-BE" sz="2800" dirty="0"/>
              <a:t> of management of </a:t>
            </a:r>
            <a:r>
              <a:rPr lang="en-US" sz="2800" dirty="0"/>
              <a:t>natural</a:t>
            </a:r>
            <a:r>
              <a:rPr lang="fr-BE" sz="2800" dirty="0"/>
              <a:t> dis</a:t>
            </a:r>
            <a:r>
              <a:rPr lang="sr-Latn-RS" sz="2800" dirty="0"/>
              <a:t>asters</a:t>
            </a:r>
            <a:r>
              <a:rPr lang="fr-BE" sz="2800" dirty="0"/>
              <a:t> </a:t>
            </a:r>
            <a:r>
              <a:rPr lang="en-US" sz="2800" dirty="0"/>
              <a:t>will be accredited</a:t>
            </a:r>
            <a:r>
              <a:rPr lang="fr-BE" sz="2800" dirty="0"/>
              <a:t> by the </a:t>
            </a:r>
            <a:r>
              <a:rPr lang="en-US" sz="2800" dirty="0"/>
              <a:t>responsible accreditation </a:t>
            </a:r>
            <a:r>
              <a:rPr lang="fr-BE" sz="2800" dirty="0"/>
              <a:t>bodies in WB countries, </a:t>
            </a:r>
            <a:r>
              <a:rPr lang="en-US" sz="2800" dirty="0"/>
              <a:t>according</a:t>
            </a:r>
            <a:r>
              <a:rPr lang="fr-BE" sz="2800" dirty="0"/>
              <a:t> to the </a:t>
            </a:r>
            <a:r>
              <a:rPr lang="en-US" sz="2800" dirty="0"/>
              <a:t>Bologna requirements </a:t>
            </a:r>
            <a:r>
              <a:rPr lang="fr-BE" sz="2800" dirty="0"/>
              <a:t>and ECTS </a:t>
            </a:r>
            <a:r>
              <a:rPr lang="en-US" sz="2800" dirty="0"/>
              <a:t>credit scoring</a:t>
            </a:r>
            <a:r>
              <a:rPr lang="fr-BE" sz="2800" dirty="0"/>
              <a:t>.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73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7.3</a:t>
            </a:r>
            <a:r>
              <a:rPr lang="sr-Latn-R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Student and staff mobility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Book Antiqua" pitchFamily="18" charset="0"/>
              </a:rPr>
              <a:t>Through </a:t>
            </a:r>
            <a:r>
              <a:rPr lang="en-US" sz="2800" dirty="0">
                <a:latin typeface="Book Antiqua" pitchFamily="18" charset="0"/>
              </a:rPr>
              <a:t>the realized mobility two goals will be achieved: </a:t>
            </a:r>
            <a:r>
              <a:rPr lang="sr-Latn-RS" sz="2800" dirty="0">
                <a:latin typeface="Book Antiqua" pitchFamily="18" charset="0"/>
              </a:rPr>
              <a:t>             </a:t>
            </a:r>
          </a:p>
          <a:p>
            <a:pPr marL="0" indent="0" algn="just">
              <a:buNone/>
            </a:pPr>
            <a:r>
              <a:rPr lang="en-US" sz="2800" dirty="0">
                <a:latin typeface="Book Antiqua" pitchFamily="18" charset="0"/>
              </a:rPr>
              <a:t>1) Increased transparency and attractiveness of consortium partners’ HEIs, both EU and WB</a:t>
            </a:r>
          </a:p>
          <a:p>
            <a:pPr marL="0" indent="0" algn="just">
              <a:buNone/>
            </a:pPr>
            <a:r>
              <a:rPr lang="en-US" sz="2800" dirty="0">
                <a:latin typeface="Book Antiqua" pitchFamily="18" charset="0"/>
              </a:rPr>
              <a:t>2) Increased awareness within the WB HEIs for the need to develop internal quality standards and to promote the introduction of internal quality management, introduction of contemporary teaching/learning methods, and increase of capacities for internationalization through intensive mobility.</a:t>
            </a:r>
            <a:endParaRPr lang="sr-Latn-RS" sz="2800" dirty="0">
              <a:latin typeface="Book Antiqua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94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WP 7 - Workplan</a:t>
            </a:r>
            <a:endParaRPr lang="bs-Latn-BA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1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5123586"/>
              </p:ext>
            </p:extLst>
          </p:nvPr>
        </p:nvGraphicFramePr>
        <p:xfrm>
          <a:off x="457200" y="1600200"/>
          <a:ext cx="8229604" cy="1564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696"/>
                <a:gridCol w="2709651"/>
                <a:gridCol w="535857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</a:tblGrid>
              <a:tr h="13963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Activities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Total </a:t>
                      </a:r>
                      <a:r>
                        <a:rPr lang="en-US" sz="800" dirty="0">
                          <a:effectLst/>
                          <a:latin typeface="Book Antiqua" pitchFamily="18" charset="0"/>
                        </a:rPr>
                        <a:t>duration</a:t>
                      </a:r>
                      <a:endParaRPr lang="en-US" sz="1000" dirty="0">
                        <a:effectLst/>
                        <a:latin typeface="Book Antiqua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Book Antiqua" pitchFamily="18" charset="0"/>
                        </a:rPr>
                        <a:t>(number of weeks)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M1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M2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M3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M4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M5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M6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M7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M8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M9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M10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M11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M12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545830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nn-NO" sz="1000" dirty="0">
                          <a:effectLst/>
                          <a:latin typeface="Book Antiqua" pitchFamily="18" charset="0"/>
                        </a:rPr>
                        <a:t>Ref.nr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000" dirty="0">
                          <a:effectLst/>
                          <a:latin typeface="Book Antiqua" pitchFamily="18" charset="0"/>
                        </a:rPr>
                        <a:t>Title</a:t>
                      </a:r>
                      <a:endParaRPr lang="en-US" sz="10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7.1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Creation of sustainability plan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6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2X=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2X=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2X=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7.2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Accreditation of master curricula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341326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7.3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Realization of student and staff </a:t>
                      </a:r>
                      <a:r>
                        <a:rPr lang="en-GB" sz="1200" dirty="0" smtClean="0">
                          <a:effectLst/>
                          <a:latin typeface="Book Antiqua" pitchFamily="18" charset="0"/>
                        </a:rPr>
                        <a:t>mobility </a:t>
                      </a: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between WB and EU partners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0499189"/>
              </p:ext>
            </p:extLst>
          </p:nvPr>
        </p:nvGraphicFramePr>
        <p:xfrm>
          <a:off x="457200" y="3276600"/>
          <a:ext cx="8229604" cy="841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696"/>
                <a:gridCol w="2709651"/>
                <a:gridCol w="535857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</a:tblGrid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7.1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Creation of sustainability plan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0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7.2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Accreditation of master curricula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36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3X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3X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3X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3X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4X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/>
                </a:tc>
              </a:tr>
              <a:tr h="341326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7.3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Realization of student and staff </a:t>
                      </a:r>
                      <a:r>
                        <a:rPr lang="en-GB" sz="1200" dirty="0" smtClean="0">
                          <a:effectLst/>
                          <a:latin typeface="Book Antiqua" pitchFamily="18" charset="0"/>
                        </a:rPr>
                        <a:t>mobility </a:t>
                      </a: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between WB and EU partners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20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0213930"/>
              </p:ext>
            </p:extLst>
          </p:nvPr>
        </p:nvGraphicFramePr>
        <p:xfrm>
          <a:off x="457200" y="4267200"/>
          <a:ext cx="8229604" cy="841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696"/>
                <a:gridCol w="2709651"/>
                <a:gridCol w="535857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  <a:gridCol w="376169"/>
                <a:gridCol w="376731"/>
              </a:tblGrid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7.1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Creation of sustainability plan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0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170663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7.2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Accreditation of master curricula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  <a:tr h="341326">
                <a:tc>
                  <a:txBody>
                    <a:bodyPr/>
                    <a:lstStyle/>
                    <a:p>
                      <a:pPr marL="252095" marR="0" indent="-2520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2095" algn="l"/>
                        </a:tabLst>
                      </a:pPr>
                      <a:r>
                        <a:rPr lang="en-US" sz="1200">
                          <a:effectLst/>
                          <a:latin typeface="Book Antiqua" pitchFamily="18" charset="0"/>
                        </a:rPr>
                        <a:t>7.3</a:t>
                      </a:r>
                      <a:endParaRPr lang="en-US" sz="120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Realization of student and staff </a:t>
                      </a:r>
                      <a:r>
                        <a:rPr lang="en-GB" sz="1200" dirty="0" smtClean="0">
                          <a:effectLst/>
                          <a:latin typeface="Book Antiqua" pitchFamily="18" charset="0"/>
                        </a:rPr>
                        <a:t>mobility </a:t>
                      </a:r>
                      <a:r>
                        <a:rPr lang="en-GB" sz="1200" dirty="0">
                          <a:effectLst/>
                          <a:latin typeface="Book Antiqua" pitchFamily="18" charset="0"/>
                        </a:rPr>
                        <a:t>between WB and EU partners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Times New Roman"/>
                        <a:cs typeface="Myriad Pro"/>
                      </a:endParaRPr>
                    </a:p>
                  </a:txBody>
                  <a:tcPr marL="31479" marR="314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20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ook Antiqua" pitchFamily="18" charset="0"/>
                        </a:rPr>
                        <a:t>X=</a:t>
                      </a:r>
                      <a:endParaRPr lang="en-US" sz="1200" dirty="0"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479" marR="31479" marT="0" marB="0" anchor="ctr"/>
                </a:tc>
              </a:tr>
            </a:tbl>
          </a:graphicData>
        </a:graphic>
      </p:graphicFrame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25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activities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0402885"/>
              </p:ext>
            </p:extLst>
          </p:nvPr>
        </p:nvGraphicFramePr>
        <p:xfrm>
          <a:off x="533400" y="2057400"/>
          <a:ext cx="7994316" cy="2951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7.1.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sustainability plan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Report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7.2.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Report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7.3.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Report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28600" y="1249362"/>
            <a:ext cx="8686800" cy="427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WP7 activities</a:t>
            </a:r>
            <a:endParaRPr lang="en-US" sz="4000" dirty="0">
              <a:latin typeface="Book Antiqua" pitchFamily="18" charset="0"/>
            </a:endParaRPr>
          </a:p>
        </p:txBody>
      </p:sp>
      <p:pic>
        <p:nvPicPr>
          <p:cNvPr id="13" name="Picture 12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4" name="Picture 13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83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805</Words>
  <Application>Microsoft Office PowerPoint</Application>
  <PresentationFormat>On-screen Show (4:3)</PresentationFormat>
  <Paragraphs>223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Development of master curricula for natural disasters risk management in Western Balkan countries</vt:lpstr>
      <vt:lpstr>Exploitation - issues</vt:lpstr>
      <vt:lpstr>Sustainability</vt:lpstr>
      <vt:lpstr>WP 7 activities</vt:lpstr>
      <vt:lpstr>7.1. Creation of sustainability plan</vt:lpstr>
      <vt:lpstr>7.2. Master curricula accredited</vt:lpstr>
      <vt:lpstr>7.3. Student and staff mobility</vt:lpstr>
      <vt:lpstr>WP 7 - Workplan</vt:lpstr>
      <vt:lpstr>WP7 activities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26</cp:revision>
  <dcterms:created xsi:type="dcterms:W3CDTF">2006-08-16T00:00:00Z</dcterms:created>
  <dcterms:modified xsi:type="dcterms:W3CDTF">2016-12-01T14:53:43Z</dcterms:modified>
</cp:coreProperties>
</file>